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6858000" cy="9906000" type="A4"/>
  <p:notesSz cx="6858000" cy="9906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D9638F2D-9652-C4BF-8B61-5C17C32096F5}">
  <a:tblStyle styleId="{D9638F2D-9652-C4BF-8B61-5C17C32096F5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907757" y="527403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471488" y="527403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471488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471863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527405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72381" y="3618442"/>
            <a:ext cx="2901255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471863" y="3618442"/>
            <a:ext cx="2915543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s://fedresurs.online/liquidation/?utm_source=instrukciya&amp;utm_medium=perehod&amp;utm_campaign=kolontitul" TargetMode="External"/><Relationship Id="rId4" Type="http://schemas.openxmlformats.org/officeDocument/2006/relationships/hyperlink" Target="https://likvidatsiya.online/tarify_po_likvidacii/?utm_source=instrukciya&amp;utm_medium=perehod&amp;utm_campaign=nulevaya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dresurs.ru/" TargetMode="External"/><Relationship Id="rId3" Type="http://schemas.openxmlformats.org/officeDocument/2006/relationships/hyperlink" Target="https://fedresurs.online/liquidation/?utm_source=instrukciya&amp;utm_medium=perehod&amp;utm_campaign=fedresurs" TargetMode="External"/><Relationship Id="rId4" Type="http://schemas.openxmlformats.org/officeDocument/2006/relationships/hyperlink" Target="https://fedresurs.online/liquidation/?utm_source=instrukciya&amp;utm_medium=perehod&amp;utm_campaign=kolontitul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dresurs.online/liquidation/?utm_source=instrukciya&amp;utm_medium=perehod&amp;utm_campaign=kolontitul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kvidatsiya.online/tarify_po_likvidacii/?utm_source=instrukciya&amp;utm_medium=perehod&amp;utm_campaign=nulevaya" TargetMode="External"/><Relationship Id="rId3" Type="http://schemas.openxmlformats.org/officeDocument/2006/relationships/hyperlink" Target="https://fedresurs.online/liquidation/?utm_source=instrukciya&amp;utm_medium=perehod&amp;utm_campaign=opublikovat" TargetMode="External"/><Relationship Id="rId4" Type="http://schemas.openxmlformats.org/officeDocument/2006/relationships/hyperlink" Target="https://fedresurs.online/liquidation/?utm_source=instrukciya&amp;utm_medium=perehod&amp;utm_campaign=raschet" TargetMode="External"/><Relationship Id="rId5" Type="http://schemas.openxmlformats.org/officeDocument/2006/relationships/hyperlink" Target="https://fedresurs.online/liquidation/?utm_source=instrukciya&amp;utm_medium=perehod&amp;utm_campaign=kolontitu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 hidden="0"/>
          <p:cNvPicPr>
            <a:picLocks noChangeAspect="1"/>
          </p:cNvPicPr>
          <p:nvPr isPhoto="0" userDrawn="0"/>
        </p:nvPicPr>
        <p:blipFill>
          <a:blip r:embed="rId2"/>
          <a:srcRect l="1517" t="6586" r="1763" b="0"/>
          <a:stretch/>
        </p:blipFill>
        <p:spPr bwMode="auto">
          <a:xfrm>
            <a:off x="0" y="-8599"/>
            <a:ext cx="6846125" cy="9914599"/>
          </a:xfrm>
          <a:prstGeom prst="rect">
            <a:avLst/>
          </a:prstGeom>
        </p:spPr>
      </p:pic>
      <p:sp>
        <p:nvSpPr>
          <p:cNvPr id="6" name="TextBox 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</a:rPr>
              <a:t>8-800-302-02-21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2" name="Прямоугольник 1" hidden="0"/>
          <p:cNvSpPr/>
          <p:nvPr isPhoto="0" userDrawn="0"/>
        </p:nvSpPr>
        <p:spPr bwMode="auto">
          <a:xfrm>
            <a:off x="2268187" y="1840675"/>
            <a:ext cx="2897579" cy="534390"/>
          </a:xfrm>
          <a:prstGeom prst="rect">
            <a:avLst/>
          </a:prstGeom>
          <a:solidFill>
            <a:srgbClr val="E0E0E8"/>
          </a:solidFill>
          <a:ln>
            <a:solidFill>
              <a:srgbClr val="DFDF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7" name="TextBox 6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sng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  <a:hlinkClick r:id="rId3" tooltip="https://fedresurs.online/liquidation/?utm_source=instrukciya&amp;utm_medium=perehod&amp;utm_campaign=kolontitul"/>
              </a:rPr>
              <a:t>fedresurs.online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0" name="Скругленный прямоугольник 9" hidden="0">
            <a:hlinkClick r:id="rId4"/>
          </p:cNvPr>
          <p:cNvSpPr/>
          <p:nvPr isPhoto="0" userDrawn="0"/>
        </p:nvSpPr>
        <p:spPr bwMode="auto">
          <a:xfrm>
            <a:off x="412711" y="1012044"/>
            <a:ext cx="6020702" cy="1022669"/>
          </a:xfrm>
          <a:prstGeom prst="roundRect">
            <a:avLst>
              <a:gd name="adj" fmla="val 16667"/>
            </a:avLst>
          </a:prstGeom>
          <a:solidFill>
            <a:srgbClr val="E0E0E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 spc="-150">
                <a:ln>
                  <a:noFill/>
                </a:ln>
                <a:solidFill>
                  <a:srgbClr val="4472C4">
                    <a:lumMod val="75000"/>
                  </a:srgbClr>
                </a:solidFill>
                <a:latin typeface="Calibri"/>
                <a:ea typeface="Arial"/>
                <a:cs typeface="Calibri"/>
              </a:rPr>
              <a:t>ПОШАГОВАЯ ИНСТРУКЦИЯ</a:t>
            </a:r>
            <a:endParaRPr/>
          </a:p>
          <a:p>
            <a:pPr algn="ctr"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cs typeface="Calibri"/>
              </a:rPr>
              <a:t>ПО РЕОРГАНИЗАЦИИ АО</a:t>
            </a:r>
            <a:endParaRPr/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latin typeface="Calibri"/>
                <a:cs typeface="Calibri"/>
              </a:rPr>
              <a:t>В ФОРМЕ ВЫДЕЛЕНИЯ</a:t>
            </a:r>
            <a:endParaRPr lang="ru-RU" sz="3200" b="1" i="0" u="none" strike="noStrike" cap="none" spc="0">
              <a:ln>
                <a:noFill/>
              </a:ln>
              <a:solidFill>
                <a:srgbClr val="4472C4">
                  <a:lumMod val="75000"/>
                </a:srgbClr>
              </a:solidFill>
              <a:latin typeface="Calibri"/>
              <a:ea typeface="Arial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29539" y="749345"/>
          <a:ext cx="6187044" cy="7404818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{D9638F2D-9652-C4BF-8B61-5C17C32096F5}</a:tableStyleId>
              </a:tblPr>
              <a:tblGrid>
                <a:gridCol w="410952"/>
                <a:gridCol w="2599494"/>
                <a:gridCol w="3176598"/>
              </a:tblGrid>
              <a:tr h="304739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885676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Принятие Советом директоров решения об инициировании процедуры реорганизации в форме выделения и решений, связанных с подготовкой к реорганизации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Советом директоров осуществляется подготовка проекта передаточного акта и проекта устава создаваемого общества.</a:t>
                      </a:r>
                      <a:endParaRPr/>
                    </a:p>
                  </a:txBody>
                  <a:tcPr marL="43782" marR="43782" marT="0" marB="0"/>
                </a:tc>
              </a:tr>
              <a:tr h="13716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2.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/>
                        <a:t>Проведение инвентаризации активов и пассивов организаций, участвующих в реорганизации. Проведение оценки.</a:t>
                      </a: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Осуществление инвентаризации является обязательным при реорганизации юридического лица (ч. 3 ст. 11 Закона о бухгалтерском учете).</a:t>
                      </a:r>
                      <a:endParaRPr/>
                    </a:p>
                  </a:txBody>
                  <a:tcPr marL="43782" marR="43782" marT="0" marB="0"/>
                </a:tc>
              </a:tr>
              <a:tr h="48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Созыв общего собрания акционеров по вопросу о реорганизации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осуществляется в соответствии с требованиями, установленными законодательством об акционерных обществах</a:t>
                      </a:r>
                      <a:endParaRPr/>
                    </a:p>
                  </a:txBody>
                  <a:tcPr marL="43782" marR="43782" marT="0" marB="0"/>
                </a:tc>
              </a:tr>
              <a:tr h="34584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Выдвижение кандидатов в органы управления создаваемого юридического лица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389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Принятие Советом директоров решения по результатам рассмотрения предложений о выдвижении кандидатов в органы управления и контроля общества, создаваемого в результате выделения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Поступившие от акционеров предложения рассматриваются не позднее пяти дней по истечении срока, установленного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абз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. 3 п. 8 ст. 53 Закона об АО для внесения предложений о выдвижении кандидатов </a:t>
                      </a:r>
                      <a:endParaRPr/>
                    </a:p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389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акционеров по вопросу о реорганизации АО в форме выделения, в том числе вопросов о размещении акций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осуществляется в соответствии с требованиями, установленными законодательством об акционерных обществах</a:t>
                      </a:r>
                      <a:endParaRPr/>
                    </a:p>
                  </a:txBody>
                  <a:tcPr marL="43782" marR="43782" marT="0" marB="0"/>
                </a:tc>
              </a:tr>
              <a:tr h="45257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Предъявление акционерами требований о выкупе принадлежащих им акций при реорганизации в форме выделения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течение 45 дней с даты принятия решения о реорганизации собранием акционеров</a:t>
                      </a:r>
                      <a:endParaRPr/>
                    </a:p>
                  </a:txBody>
                  <a:tcPr marL="43782" marR="43782" marT="0" marB="0"/>
                </a:tc>
              </a:tr>
              <a:tr h="29265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Уведомление налоговой инспекции по форме                   № Р12003 о начале процедуры реорганизации с указанием формы реорганизации (с приложением решения о реорганизации)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Форма Р12003 утверждена Приказом ФНС России от 31.08.2020 № ЕД-7-14/617@</a:t>
                      </a:r>
                      <a:endParaRPr/>
                    </a:p>
                  </a:txBody>
                  <a:tcPr marL="43782" marR="43782" marT="0" marB="0"/>
                </a:tc>
              </a:tr>
              <a:tr h="1099503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9.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В течение 3-х рабочих дней с даты принятия решения публикуем сообщение в Едином федеральном реестре юридических значимых сведений (ЕФРСФДЮЛ) 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п.7. ст. 7.1. ФЗ №</a:t>
                      </a:r>
                      <a:r>
                        <a:rPr lang="en-US" sz="900"/>
                        <a:t>129</a:t>
                      </a:r>
                      <a:r>
                        <a:rPr lang="ru-RU" sz="900"/>
                        <a:t> «О государственной регистрации юридических лиц и ИП» : обязательному внесению в Единый федеральный реестр сведений о фактах деятельности юридических лиц подлежат следующие сведения: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- запись о том, что юридическое лицо находится в процессе реорганизации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Вы можете опубликовать сообщение самостоятельно с помощью электронной подписи в Едином федеральном реестре сведений на сайте </a:t>
                      </a:r>
                      <a:r>
                        <a:rPr lang="en-US" sz="900" u="sng">
                          <a:hlinkClick r:id="rId2" tooltip="https://fedresurs.ru/"/>
                        </a:rPr>
                        <a:t>fedresurs.ru</a:t>
                      </a:r>
                      <a:r>
                        <a:rPr lang="ru-RU" sz="900">
                          <a:latin typeface="Calibri"/>
                          <a:cs typeface="Times New Roman"/>
                        </a:rPr>
                        <a:t>, либо можете сэкономить Ваше время, деньги и нервы,  воспользовавшись простым сервисом публикации уведомлений о ликвидации </a:t>
                      </a:r>
                      <a:r>
                        <a:rPr lang="ru-RU" sz="900" u="sng">
                          <a:latin typeface="Calibri"/>
                          <a:cs typeface="Times New Roman"/>
                          <a:hlinkClick r:id="rId3" tooltip="https://fedresurs.online/liquidation/?utm_source=instrukciya&amp;utm_medium=perehod&amp;utm_campaign=fedresurs"/>
                        </a:rPr>
                        <a:t>Федресурс Онлайн  </a:t>
                      </a:r>
                      <a:r>
                        <a:rPr lang="en-US" sz="900" u="sng">
                          <a:hlinkClick r:id="rId3" tooltip="https://fedresurs.online/liquidation/?utm_source=instrukciya&amp;utm_medium=perehod&amp;utm_campaign=fedresurs"/>
                        </a:rPr>
                        <a:t>fedresurs.online</a:t>
                      </a:r>
                      <a:endParaRPr lang="en-US" sz="900"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49715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Получение листа записи в налоговом органе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</a:tbl>
          </a:graphicData>
        </a:graphic>
      </p:graphicFrame>
      <p:sp>
        <p:nvSpPr>
          <p:cNvPr id="16" name="TextBox 1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4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02214" y="756046"/>
          <a:ext cx="6222337" cy="7308209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{D9638F2D-9652-C4BF-8B61-5C17C32096F5}</a:tableStyleId>
              </a:tblPr>
              <a:tblGrid>
                <a:gridCol w="425960"/>
                <a:gridCol w="2715101"/>
                <a:gridCol w="3081276"/>
              </a:tblGrid>
              <a:tr h="256534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119460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</a:t>
                      </a:r>
                      <a:r>
                        <a:rPr lang="en-US" sz="900"/>
                        <a:t>1</a:t>
                      </a:r>
                      <a:r>
                        <a:rPr lang="ru-RU" sz="900"/>
                        <a:t>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Размещаем информацию в СМИ 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Юридическое лицо, участвующее в реорганизации, обязано опубликовать в журнале «Вестник государственной регистрации» сообщение о реорганизации после получения листа записи от налогового органа. Цена публикации зависит от ее размера. Разместить сообщение можно несколькими способами: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1.Публикация через редакцию журнала. Необходимо зарегистрироваться в личном кабинете на официальном сайте журнала www.vestnik-gosreg.ru, сформировать заявку, загрузить сканы документов, которые должны затем пройти непростую проверку, оплатить счет на публикацию, а затем прийти лично в представительство журнала ВГР в вашем регионе. Первый раз для того, чтобы передать заверенные копии документов, а второй, чтобы забрать номер журнала с Вашим сообщением. 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2.Публикация на сайте журнала www.vestnik-gosreg.ru с помощью КЭП (при наличии). Чтобы опубликовать сообщение, вам нужна собственная КЭП (электронная подпись для доступа к размещению в журнале Вестник госрегистрации), получить которую удаленно невозможно, необходимо идти в один из официальных удостоверяющих центров в вашем регионе.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3.Сервис по онлайн публикации сообщений в журнале «Вестник государственной регистрации» не выходя из дома. Если не стоит задачи публиковать по несколько сообщений в день, а лишь нужно решить разовую задачу , то  можно воспользоваться услугами аутсорсинга по публикации сообщения в ВГР. Преимущества: никуда не нужно ходить, можно оплатить онлайн, цена недорогая. Вы можете заказать данную услугу на этом сайте </a:t>
                      </a:r>
                      <a:r>
                        <a:rPr lang="ru-RU" sz="900"/>
                        <a:t>fedresurs.online</a:t>
                      </a:r>
                      <a:endParaRPr lang="ru-RU" sz="900"/>
                    </a:p>
                  </a:txBody>
                  <a:tcPr marL="43782" marR="43782" marT="0" marB="0"/>
                </a:tc>
              </a:tr>
              <a:tr h="5083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</a:rPr>
                        <a:t> 12.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Выкуп принадлежащих акционерам акций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u="none" strike="noStrike"/>
                        <a:t>По истечении 45 дней с момента принятия решения о реорганизации у АО возникает обязанность выкупить акции у акционеров</a:t>
                      </a:r>
                      <a:endParaRPr/>
                    </a:p>
                  </a:txBody>
                  <a:tcPr marL="43875" marR="43875" marT="0" marB="0"/>
                </a:tc>
              </a:tr>
              <a:tr h="41148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13.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Размещаем информацию в СМИ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Вторая публикация в журнале «Вестник государственной регистрации» сообщения о реорганизации общества (см. п</a:t>
                      </a: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.11). </a:t>
                      </a: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Вторая публикация осуществляется не ранее дня, следующего за днем истечения одного месяца с момента размещения первого уведомления.</a:t>
                      </a:r>
                      <a:endParaRPr lang="ru-RU" sz="900" u="none" strike="noStrike"/>
                    </a:p>
                  </a:txBody>
                  <a:tcPr marL="43875" marR="43875" marT="0" marB="0"/>
                </a:tc>
              </a:tr>
              <a:tr h="10229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14.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Представление информации о работниках в Пенсионный фонд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Сведения предоставляются в течение 1 месяца со дня утверждения передаточного акта, но не позднее дня представления в регистрирующий орган документов для государственной регистрации юридического лица, создаваемого путем реорганизации.</a:t>
                      </a:r>
                      <a:endParaRPr/>
                    </a:p>
                  </a:txBody>
                  <a:tcPr marL="43875" marR="43875" marT="0" marB="0"/>
                </a:tc>
              </a:tr>
              <a:tr h="289297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15.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</a:rPr>
                        <a:t>Проведение сверки расчетов с налоговым органом (по инициативе налогового органа)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</a:tbl>
          </a:graphicData>
        </a:graphic>
      </p:graphicFrame>
      <p:sp>
        <p:nvSpPr>
          <p:cNvPr id="10" name="TextBox 9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2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01736" y="626121"/>
          <a:ext cx="6199064" cy="6924210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{D9638F2D-9652-C4BF-8B61-5C17C32096F5}</a:tableStyleId>
              </a:tblPr>
              <a:tblGrid>
                <a:gridCol w="364183"/>
                <a:gridCol w="3152641"/>
                <a:gridCol w="2682240"/>
              </a:tblGrid>
              <a:tr h="246676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63115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16.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Принятие решения о выпуске ценных бумаг. Государственная регистрация выпуска ценных бумаг. Взаимодействие с Банком России. Взаимодействие с держателем реестра. 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Эмиссия акций осуществляется в соответствии с  законодательством РФ о рынке ценных бумаг, об акционерных обществах, в соответствии с утвержденными стандартами эмиссии. 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Документы направляются в Банк России от лица реорганизуемого общества</a:t>
                      </a:r>
                      <a:endParaRPr/>
                    </a:p>
                  </a:txBody>
                  <a:tcPr marL="43875" marR="43875" marT="0" marB="0"/>
                </a:tc>
              </a:tr>
              <a:tr h="287922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</a:rPr>
                        <a:t> 17.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Государственная регистрация общества, создаваемого в результате выделения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Государственная регистрация общества, создаваемого путем реорганизации, может быть осуществлена не ранее истечения срока для обжалования решения о реорганизации, т.е. через три месяца с момента внесения в ЕГРЮЛ записи о начале процедуры реорганизации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Документы, предоставляемые в налоговый орган для регистрации: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заявление по форме Р12016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устав создаваемого общества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передаточный акт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присвоение выпуску акций государственного регистрационного номера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уплату гос. пошлины (в зависимости от способа подачи)</a:t>
                      </a:r>
                      <a:endParaRPr lang="en-US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34339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18.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Уведомление регистратора о подаче документов на госрегистрацию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900" b="0" i="0" u="none" strike="noStrike">
                          <a:latin typeface="Calibri"/>
                        </a:rPr>
                        <a:t>Уведомить необходимо в день подачи документов регистрирующий орган</a:t>
                      </a:r>
                      <a:endParaRPr/>
                    </a:p>
                  </a:txBody>
                  <a:tcPr marL="43875" marR="43875" marT="0" marB="0"/>
                </a:tc>
              </a:tr>
              <a:tr h="25820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19.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Уведомление регистратора реорганизованного и созданного обществ о принятии налоговым органом решения о регистрации. 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день принятия решения</a:t>
                      </a:r>
                      <a:endParaRPr/>
                    </a:p>
                  </a:txBody>
                  <a:tcPr marL="43875" marR="43875" marT="0" marB="0"/>
                </a:tc>
              </a:tr>
              <a:tr h="15464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0.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Размещение ценных бумаг создаваемого в результате реорганизации общества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Размещение осуществляется на основании и по правилам, установленным в решении о реорганизации. Для размещения ценных бумаг создаваемого общества используются три основных способа: 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конвертация акций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распределение акций среди акционеров реорганизуемого АО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приобретение акций создаваемого общества реорганизуемым</a:t>
                      </a:r>
                      <a:endParaRPr/>
                    </a:p>
                  </a:txBody>
                  <a:tcPr marL="43875" marR="43875" marT="0" marB="0"/>
                </a:tc>
              </a:tr>
              <a:tr h="16930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операций в реестре акционеров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62630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Составление и государственная регистрация отчетов об итогах выпуска ценных бумаг каждого созданного в результате разделения акционерного общества в Банке России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Банк России предоставляются следующие документы: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-     заявление на регистрацию отчета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отчет об итогах выпуска ценных бумаг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копия устава созданного общества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уплату гос. пошлины (35 000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опись документов</a:t>
                      </a:r>
                      <a:endParaRPr/>
                    </a:p>
                  </a:txBody>
                  <a:tcPr marL="43875" marR="43875" marT="0" marB="0"/>
                </a:tc>
              </a:tr>
              <a:tr h="37503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23.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Передача документов реорганизованного АО правопреемникам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indent="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</a:tbl>
          </a:graphicData>
        </a:graphic>
      </p:graphicFrame>
      <p:sp>
        <p:nvSpPr>
          <p:cNvPr id="17" name="TextBox 16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 hidden="0">
            <a:hlinkClick r:id="rId2"/>
          </p:cNvPr>
          <p:cNvSpPr/>
          <p:nvPr isPhoto="0" userDrawn="0"/>
        </p:nvSpPr>
        <p:spPr bwMode="auto">
          <a:xfrm>
            <a:off x="216652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3" tooltip="https://fedresurs.online/liquidation/?utm_source=instrukciya&amp;utm_medium=perehod&amp;utm_campaign=opublikovat"/>
              </a:rPr>
              <a:t>ОПУБЛИКОВАТЬ СООБЩЕНИЕ</a:t>
            </a:r>
            <a:endParaRPr lang="ru-RU" b="1"/>
          </a:p>
        </p:txBody>
      </p:sp>
      <p:sp>
        <p:nvSpPr>
          <p:cNvPr id="19" name="Скругленный прямоугольник 18" hidden="0">
            <a:hlinkClick r:id="rId2"/>
          </p:cNvPr>
          <p:cNvSpPr/>
          <p:nvPr isPhoto="0" userDrawn="0"/>
        </p:nvSpPr>
        <p:spPr bwMode="auto">
          <a:xfrm>
            <a:off x="3636746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4" tooltip="https://fedresurs.online/liquidation/?utm_source=instrukciya&amp;utm_medium=perehod&amp;utm_campaign=raschet"/>
              </a:rPr>
              <a:t>РАССЧИТАТЬ СТОИМОСТЬ</a:t>
            </a:r>
            <a:endParaRPr lang="ru-RU" b="1"/>
          </a:p>
        </p:txBody>
      </p:sp>
      <p:sp>
        <p:nvSpPr>
          <p:cNvPr id="8" name="TextBox 7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5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TextBox 2" hidden="0"/>
          <p:cNvSpPr txBox="1"/>
          <p:nvPr isPhoto="0" userDrawn="0"/>
        </p:nvSpPr>
        <p:spPr bwMode="auto">
          <a:xfrm>
            <a:off x="352811" y="7845089"/>
            <a:ext cx="58969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/>
              <a:t>Сервис удаленной публикации сообщений в </a:t>
            </a:r>
            <a:r>
              <a:rPr lang="ru-RU"/>
              <a:t>Федресурсе</a:t>
            </a:r>
            <a:r>
              <a:rPr lang="ru-RU"/>
              <a:t> и журнале «Вестник государственной регистрации»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R7-Office/7.1.1.35</Application>
  <DocSecurity>0</DocSecurity>
  <PresentationFormat>Лист A4 (210x297 мм)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Евгений Цыхманов</dc:creator>
  <cp:keywords/>
  <dc:description/>
  <dc:identifier/>
  <dc:language/>
  <cp:lastModifiedBy>Иван Спиридонов</cp:lastModifiedBy>
  <cp:revision>115</cp:revision>
  <dcterms:created xsi:type="dcterms:W3CDTF">2019-03-27T09:27:01Z</dcterms:created>
  <dcterms:modified xsi:type="dcterms:W3CDTF">2023-03-02T08:08:09Z</dcterms:modified>
  <cp:category/>
  <cp:contentStatus/>
  <cp:version/>
</cp:coreProperties>
</file>