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6858000" cy="9906000" type="A4"/>
  <p:notesSz cx="6858000" cy="9906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FE9C8C8D-6F95-5563-3E07-488D234F6370}">
  <a:tblStyle styleId="{FE9C8C8D-6F95-5563-3E07-488D234F6370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907757" y="527403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471488" y="527403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471488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471863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527405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472381" y="3618442"/>
            <a:ext cx="2901255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471863" y="3618442"/>
            <a:ext cx="2915543" cy="532218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8" name="Footer Placeholder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4" name="Footer Placeholder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3" name="Footer Placeholder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6" name="Footer Placeholder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84D2C3-2C30-4A21-82F5-29A4663DAD80}" type="datetimeFigureOut">
              <a:rPr lang="ru-RU"/>
              <a:t/>
            </a:fld>
            <a:endParaRPr lang="ru-RU"/>
          </a:p>
        </p:txBody>
      </p:sp>
      <p:sp>
        <p:nvSpPr>
          <p:cNvPr id="5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ED199F3-04DD-433D-8728-2EEC33AB9B4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hyperlink" Target="https://fedresurs.online/liquidation/?utm_source=instrukciya&amp;utm_medium=perehod&amp;utm_campaign=kolontitul" TargetMode="External"/><Relationship Id="rId4" Type="http://schemas.openxmlformats.org/officeDocument/2006/relationships/hyperlink" Target="https://likvidatsiya.online/tarify_po_likvidacii/?utm_source=instrukciya&amp;utm_medium=perehod&amp;utm_campaign=nulevaya" TargetMode="Externa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dresurs.ru/" TargetMode="External"/><Relationship Id="rId3" Type="http://schemas.openxmlformats.org/officeDocument/2006/relationships/hyperlink" Target="https://fedresurs.online/liquidation/?utm_source=instrukciya&amp;utm_medium=perehod&amp;utm_campaign=fedresurs" TargetMode="External"/><Relationship Id="rId4" Type="http://schemas.openxmlformats.org/officeDocument/2006/relationships/hyperlink" Target="https://fedresurs.online/liquidation/?utm_source=instrukciya&amp;utm_medium=perehod&amp;utm_campaign=kolontitul" TargetMode="Externa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edresurs.online/liquidation/?utm_source=instrukciya&amp;utm_medium=perehod&amp;utm_campaign=kolontitul" TargetMode="Externa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likvidatsiya.online/tarify_po_likvidacii/?utm_source=instrukciya&amp;utm_medium=perehod&amp;utm_campaign=nulevaya" TargetMode="External"/><Relationship Id="rId3" Type="http://schemas.openxmlformats.org/officeDocument/2006/relationships/hyperlink" Target="https://fedresurs.online/liquidation/?utm_source=instrukciya&amp;utm_medium=perehod&amp;utm_campaign=opublikovat" TargetMode="External"/><Relationship Id="rId4" Type="http://schemas.openxmlformats.org/officeDocument/2006/relationships/hyperlink" Target="https://fedresurs.online/liquidation/?utm_source=instrukciya&amp;utm_medium=perehod&amp;utm_campaign=raschet" TargetMode="External"/><Relationship Id="rId5" Type="http://schemas.openxmlformats.org/officeDocument/2006/relationships/hyperlink" Target="https://fedresurs.online/liquidation/?utm_source=instrukciya&amp;utm_medium=perehod&amp;utm_campaign=kolontitu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Рисунок 7" hidden="0"/>
          <p:cNvPicPr>
            <a:picLocks noChangeAspect="1"/>
          </p:cNvPicPr>
          <p:nvPr isPhoto="0" userDrawn="0"/>
        </p:nvPicPr>
        <p:blipFill>
          <a:blip r:embed="rId2"/>
          <a:srcRect l="1517" t="6586" r="1763" b="0"/>
          <a:stretch/>
        </p:blipFill>
        <p:spPr bwMode="auto">
          <a:xfrm>
            <a:off x="0" y="-8599"/>
            <a:ext cx="6846125" cy="9914599"/>
          </a:xfrm>
          <a:prstGeom prst="rect">
            <a:avLst/>
          </a:prstGeom>
        </p:spPr>
      </p:pic>
      <p:sp>
        <p:nvSpPr>
          <p:cNvPr id="6" name="TextBox 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none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</a:rPr>
              <a:t>8-800-302-02-21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2" name="Прямоугольник 1" hidden="0"/>
          <p:cNvSpPr/>
          <p:nvPr isPhoto="0" userDrawn="0"/>
        </p:nvSpPr>
        <p:spPr bwMode="auto">
          <a:xfrm>
            <a:off x="2268187" y="1840675"/>
            <a:ext cx="2897579" cy="534390"/>
          </a:xfrm>
          <a:prstGeom prst="rect">
            <a:avLst/>
          </a:prstGeom>
          <a:solidFill>
            <a:srgbClr val="E0E0E8"/>
          </a:solidFill>
          <a:ln>
            <a:solidFill>
              <a:srgbClr val="DFDFE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7" name="TextBox 6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1800" b="0" i="0" u="sng" strike="noStrike" cap="none" spc="0">
                <a:ln>
                  <a:noFill/>
                </a:ln>
                <a:solidFill>
                  <a:prstClr val="white"/>
                </a:solidFill>
                <a:latin typeface="Calibri"/>
                <a:ea typeface="Arial"/>
                <a:cs typeface="Arial"/>
                <a:hlinkClick r:id="rId3" tooltip="https://fedresurs.online/liquidation/?utm_source=instrukciya&amp;utm_medium=perehod&amp;utm_campaign=kolontitul"/>
              </a:rPr>
              <a:t>fedresurs.online</a:t>
            </a: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Arial"/>
              <a:cs typeface="Arial"/>
            </a:endParaRPr>
          </a:p>
        </p:txBody>
      </p:sp>
      <p:sp>
        <p:nvSpPr>
          <p:cNvPr id="10" name="Скругленный прямоугольник 9" hidden="0">
            <a:hlinkClick r:id="rId4"/>
          </p:cNvPr>
          <p:cNvSpPr/>
          <p:nvPr isPhoto="0" userDrawn="0"/>
        </p:nvSpPr>
        <p:spPr bwMode="auto">
          <a:xfrm>
            <a:off x="412711" y="1012044"/>
            <a:ext cx="6020702" cy="1022669"/>
          </a:xfrm>
          <a:prstGeom prst="roundRect">
            <a:avLst>
              <a:gd name="adj" fmla="val 16667"/>
            </a:avLst>
          </a:prstGeom>
          <a:solidFill>
            <a:srgbClr val="E0E0E8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0" i="0" u="none" strike="noStrike" cap="none" spc="-150">
                <a:ln>
                  <a:noFill/>
                </a:ln>
                <a:solidFill>
                  <a:srgbClr val="4472C4">
                    <a:lumMod val="75000"/>
                  </a:srgbClr>
                </a:solidFill>
                <a:latin typeface="Calibri"/>
                <a:ea typeface="Arial"/>
                <a:cs typeface="Calibri"/>
              </a:rPr>
              <a:t>ПОШАГОВАЯ ИНСТРУКЦИЯ</a:t>
            </a:r>
            <a:endParaRPr/>
          </a:p>
          <a:p>
            <a:pPr algn="ctr"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cs typeface="Calibri"/>
              </a:rPr>
              <a:t>ПО РЕОРГАНИЗАЦИИ АО</a:t>
            </a:r>
            <a:endParaRPr/>
          </a:p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3200" b="1">
                <a:solidFill>
                  <a:srgbClr val="4472C4">
                    <a:lumMod val="75000"/>
                  </a:srgbClr>
                </a:solidFill>
                <a:latin typeface="Calibri"/>
                <a:cs typeface="Calibri"/>
              </a:rPr>
              <a:t>В ФОРМЕ РАЗДЕЛЕНИЯ</a:t>
            </a:r>
            <a:endParaRPr lang="ru-RU" sz="3200" b="1" i="0" u="none" strike="noStrike" cap="none" spc="0">
              <a:ln>
                <a:noFill/>
              </a:ln>
              <a:solidFill>
                <a:srgbClr val="4472C4">
                  <a:lumMod val="75000"/>
                </a:srgbClr>
              </a:solidFill>
              <a:latin typeface="Calibri"/>
              <a:ea typeface="Arial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329539" y="749345"/>
          <a:ext cx="6187044" cy="7404818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{FE9C8C8D-6F95-5563-3E07-488D234F6370}</a:tableStyleId>
              </a:tblPr>
              <a:tblGrid>
                <a:gridCol w="410952"/>
                <a:gridCol w="2599494"/>
                <a:gridCol w="3176598"/>
              </a:tblGrid>
              <a:tr h="304739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885676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Принятие Советом директоров решения об инициировании процедуры реорганизации в форме разделения и решений, связанных с подготовкой к реорганизации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Советом директоров осуществляется подготовка проекта передаточного акта и проектов уставов создаваемых обществ.</a:t>
                      </a:r>
                      <a:endParaRPr/>
                    </a:p>
                  </a:txBody>
                  <a:tcPr marL="43782" marR="43782" marT="0" marB="0"/>
                </a:tc>
              </a:tr>
              <a:tr h="13716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2.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/>
                        <a:t>Проведение инвентаризации активов и пассивов организаций, участвующих в реорганизации</a:t>
                      </a: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Осуществление инвентаризации является обязательным при реорганизации юридического лица (ч. 3 ст. 11 Закона о бухгалтерском учете).</a:t>
                      </a:r>
                      <a:endParaRPr/>
                    </a:p>
                  </a:txBody>
                  <a:tcPr marL="43782" marR="43782" marT="0" marB="0"/>
                </a:tc>
              </a:tr>
              <a:tr h="48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Созыв общего собрания акционеров по вопросу о реорганизации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осуществляется в соответствии с требованиями, установленными законодательством об акционерных обществах</a:t>
                      </a:r>
                      <a:endParaRPr/>
                    </a:p>
                  </a:txBody>
                  <a:tcPr marL="43782" marR="43782" marT="0" marB="0"/>
                </a:tc>
              </a:tr>
              <a:tr h="34584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Выдвижение кандидатов в органы управления создаваемых юридических лиц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389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Принятие Советом директоров решения по результатам рассмотрения предложений о выдвижении кандидатов в органы управления и контроля АО, создаваемых в результате разделения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Поступившие от акционеров предложения рассматриваются не позднее пяти дней по истечении срока, установленного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абз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. 3 п. 8 ст. 53 Закона об АО для внесения предложений о выдвижении кандидатов </a:t>
                      </a:r>
                      <a:endParaRPr/>
                    </a:p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389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акционеров по вопросу о реорганизации АО в форме разделения, в том числе вопросов о размещении акций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общего собрания осуществляется в соответствии с требованиями, установленными законодательством об акционерных обществах</a:t>
                      </a:r>
                      <a:endParaRPr/>
                    </a:p>
                  </a:txBody>
                  <a:tcPr marL="43782" marR="43782" marT="0" marB="0"/>
                </a:tc>
              </a:tr>
              <a:tr h="45257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Предъявление акционерами требований о выкупе принадлежащих им акций при реорганизации в форме разделения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течение 45 дней с момента принятия решения на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собрании акционеров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29265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Уведомление реорганизуемым обществом налоговой инспекции по форм №Р12003 о начале процедуры реорганизации с указанием формы реорганизации.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Форма Р12003 утверждена Приказом ФНС России от 31.08.2020 № ЕД-7-14/617@</a:t>
                      </a:r>
                      <a:endParaRPr/>
                    </a:p>
                  </a:txBody>
                  <a:tcPr marL="43782" marR="43782" marT="0" marB="0"/>
                </a:tc>
              </a:tr>
              <a:tr h="1099503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9.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В течение 3-х рабочих дней с даты принятия решения публикуем сообщение в Едином федеральном реестре юридических значимых сведений (ЕФРСФДЮЛ) 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п.7. ст. 7.1. ФЗ №</a:t>
                      </a:r>
                      <a:r>
                        <a:rPr lang="en-US" sz="900"/>
                        <a:t>129</a:t>
                      </a:r>
                      <a:r>
                        <a:rPr lang="ru-RU" sz="900"/>
                        <a:t> «О государственной регистрации юридических лиц и ИП» : обязательному внесению в Единый федеральный реестр сведений о фактах деятельности юридических лиц подлежат следующие сведения: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- запись о том, что юридическое лицо находится в процессе реорганизации</a:t>
                      </a:r>
                      <a:endParaRPr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Вы можете опубликовать сообщение самостоятельно с помощью электронной подписи в Едином федеральном реестре сведений на сайте </a:t>
                      </a:r>
                      <a:r>
                        <a:rPr lang="en-US" sz="900" u="sng">
                          <a:hlinkClick r:id="rId2" tooltip="https://fedresurs.ru/"/>
                        </a:rPr>
                        <a:t>fedresurs.ru</a:t>
                      </a:r>
                      <a:r>
                        <a:rPr lang="ru-RU" sz="900">
                          <a:latin typeface="Calibri"/>
                          <a:cs typeface="Times New Roman"/>
                        </a:rPr>
                        <a:t>, либо можете сэкономить Ваше время, деньги и нервы,  воспользовавшись простым сервисом публикации уведомлений о ликвидации </a:t>
                      </a:r>
                      <a:r>
                        <a:rPr lang="ru-RU" sz="900" u="sng">
                          <a:latin typeface="Calibri"/>
                          <a:cs typeface="Times New Roman"/>
                          <a:hlinkClick r:id="rId3" tooltip="https://fedresurs.online/liquidation/?utm_source=instrukciya&amp;utm_medium=perehod&amp;utm_campaign=fedresurs"/>
                        </a:rPr>
                        <a:t>Федресурс Онлайн  </a:t>
                      </a:r>
                      <a:r>
                        <a:rPr lang="en-US" sz="900" u="sng">
                          <a:hlinkClick r:id="rId3" tooltip="https://fedresurs.online/liquidation/?utm_source=instrukciya&amp;utm_medium=perehod&amp;utm_campaign=fedresurs"/>
                        </a:rPr>
                        <a:t>fedresurs.online</a:t>
                      </a:r>
                      <a:endParaRPr lang="en-US" sz="900"/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  <a:tr h="49715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Получение листа записи в налоговом органе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</a:tr>
            </a:tbl>
          </a:graphicData>
        </a:graphic>
      </p:graphicFrame>
      <p:sp>
        <p:nvSpPr>
          <p:cNvPr id="16" name="TextBox 15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4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1" name="Таблица 10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02214" y="756046"/>
          <a:ext cx="6222337" cy="7897997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{FE9C8C8D-6F95-5563-3E07-488D234F6370}</a:tableStyleId>
              </a:tblPr>
              <a:tblGrid>
                <a:gridCol w="425960"/>
                <a:gridCol w="2716605"/>
                <a:gridCol w="3079772"/>
              </a:tblGrid>
              <a:tr h="256534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119460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</a:t>
                      </a:r>
                      <a:r>
                        <a:rPr lang="en-US" sz="900"/>
                        <a:t>1</a:t>
                      </a:r>
                      <a:r>
                        <a:rPr lang="ru-RU" sz="900"/>
                        <a:t>1.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Размещаем информацию в СМИ </a:t>
                      </a:r>
                      <a:endParaRPr/>
                    </a:p>
                  </a:txBody>
                  <a:tcPr marL="43782" marR="43782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Юридическое лицо, участвующее в реорганизации и принявшее решение о реорганизации последним (или иное, определенное в решении о реорганизации) обязано опубликовать в журнале «Вестник государственной регистрации» сообщение о реорганизации после получения листа записи от налогового органа. Цена публикации зависит от ее размера. Разместить сообщение можно несколькими способами: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1.Публикация через редакцию журнала. Необходимо зарегистрироваться в личном кабинете на официальном сайте журнала www.vestnik-gosreg.ru, сформировать заявку, загрузить сканы документов, которые должны затем пройти непростую проверку, оплатить счет на публикацию, а затем прийти лично в представительство журнала ВГР в вашем регионе. Первый раз для того, чтобы передать заверенные копии документов, а второй, чтобы забрать номер журнала с Вашим сообщением. 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2.Публикация на сайте журнала www.vestnik-gosreg.ru с помощью КЭП (при наличии). Чтобы опубликовать сообщение, вам нужна собственная КЭП (электронная подпись для доступа к размещению в журнале Вестник госрегистрации), получить которую удаленно невозможно, необходимо идти в один из официальных удостоверяющих центров в вашем регионе.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3.Сервис по онлайн публикации сообщений в журнале «Вестник государственной регистрации» не выходя из дома. Если не стоит задачи публиковать по несколько сообщений в день, а лишь нужно решить разовую задачу , то  можно воспользоваться услугами аутсорсинга по публикации сообщения в ВГР. Преимущества: никуда не нужно ходить, можно оплатить онлайн, цена недорогая. Вы можете заказать данную услугу на этом сайте </a:t>
                      </a:r>
                      <a:r>
                        <a:rPr lang="ru-RU" sz="900"/>
                        <a:t>fedresurs.online</a:t>
                      </a:r>
                      <a:endParaRPr lang="ru-RU" sz="900"/>
                    </a:p>
                  </a:txBody>
                  <a:tcPr marL="43782" marR="43782" marT="0" marB="0"/>
                </a:tc>
              </a:tr>
              <a:tr h="50839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</a:rPr>
                        <a:t> 12.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Выкуп принадлежащих акционерам акций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 u="none" strike="noStrike"/>
                        <a:t>По истечении 45 дней с момента принятия решения о реорганизации у АО возникает обязанность выкупить акции у акционеров</a:t>
                      </a:r>
                      <a:endParaRPr/>
                    </a:p>
                  </a:txBody>
                  <a:tcPr marL="43875" marR="43875" marT="0" marB="0"/>
                </a:tc>
              </a:tr>
              <a:tr h="4870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ru-RU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/>
                        <a:t>Уведомление работников о реорганизации (под подпись)</a:t>
                      </a: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ru-RU" sz="900" u="none" strike="noStrike"/>
                    </a:p>
                  </a:txBody>
                  <a:tcPr marL="43875" marR="43875" marT="0" marB="0"/>
                </a:tc>
              </a:tr>
              <a:tr h="41148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Размещаем информацию в СМИ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Вторая публикация в журнале «Вестник государственной регистрации» сообщения о реорганизации общества (см. п.11). Вторая публикация осуществляется не ранее дня, следующего за днем истечения одного месяца с момента размещения первого уведомления.</a:t>
                      </a:r>
                      <a:endParaRPr lang="ru-RU" sz="900" u="none" strike="noStrike"/>
                    </a:p>
                  </a:txBody>
                  <a:tcPr marL="43875" marR="43875" marT="0" marB="0"/>
                </a:tc>
              </a:tr>
              <a:tr h="27432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15.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Представление информации о работниках в Пенсионный фонд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Сведения предоставляются в течение 1 месяца со дня утверждения передаточного акта, но не позднее дня представления в регистрирующий орган документов для государственной регистрации юридического лица, создаваемого путем реорганизации.</a:t>
                      </a:r>
                      <a:endParaRPr/>
                    </a:p>
                  </a:txBody>
                  <a:tcPr marL="43875" marR="43875" marT="0" marB="0"/>
                </a:tc>
              </a:tr>
              <a:tr h="289297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16.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</a:rPr>
                        <a:t>Проведение сверки расчетов с налоговым органом (по инициативе налогового органа)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en-US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</a:tbl>
          </a:graphicData>
        </a:graphic>
      </p:graphicFrame>
      <p:sp>
        <p:nvSpPr>
          <p:cNvPr id="10" name="TextBox 9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2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01736" y="626121"/>
          <a:ext cx="6199064" cy="7296678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{FE9C8C8D-6F95-5563-3E07-488D234F6370}</a:tableStyleId>
              </a:tblPr>
              <a:tblGrid>
                <a:gridCol w="364183"/>
                <a:gridCol w="3152641"/>
                <a:gridCol w="2682240"/>
              </a:tblGrid>
              <a:tr h="246676">
                <a:tc>
                  <a:txBody>
                    <a:bodyPr/>
                    <a:p>
                      <a:pPr marL="45720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№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Действие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l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/>
                        <a:t>Примечание 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631150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 17.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Принятие решения о выпуске ценных бумаг. Государственная регистрация выпуска ценных бумаг. Взаимодействие с Банком России. Взаимодействие с держателем реестра. 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Эмиссия акций осуществляется в соответствии с  законодательством РФ о рынке ценных бумаг, об акционерных обществах, в соответствии с утвержденными стандартами эмиссии. 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Документы направляются в Банк России от лица реорганизуемого общества</a:t>
                      </a:r>
                      <a:endParaRPr/>
                    </a:p>
                  </a:txBody>
                  <a:tcPr marL="43875" marR="43875" marT="0" marB="0"/>
                </a:tc>
              </a:tr>
              <a:tr h="287922">
                <a:tc>
                  <a:txBody>
                    <a:bodyPr/>
                    <a:p>
                      <a:pPr marL="0" marR="0" lvl="0" indent="0" algn="l" defTabSz="685800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bg1"/>
                          </a:solidFill>
                        </a:rPr>
                        <a:t> 18.</a:t>
                      </a:r>
                      <a:endParaRPr lang="ru-RU" sz="9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marR="0" lvl="0" indent="0" algn="just" defTabSz="685800">
                        <a:lnSpc>
                          <a:spcPct val="100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Государственная регистрация обществ, создаваемых в результате разделения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Документы, предоставляемые в налоговый орган для регистрации: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заявление по форме Р12016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/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Уставы создаваемых обществ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передаточный акт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присвоение выпуску акций государственного регистрационного номера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уплату гос. пошлины (в зависимости от способа подачи)</a:t>
                      </a:r>
                      <a:endParaRPr lang="en-US" sz="9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Государственная регистрация общества, создаваемого путем реорганизации, может быть осуществлена не ранее истечения срока для обжалования решения о реорганизации, т.е. через три месяца с момента внесения в ЕГРЮЛ записи о начале процедуры реорганизации</a:t>
                      </a:r>
                      <a:endParaRPr/>
                    </a:p>
                  </a:txBody>
                  <a:tcPr marL="43875" marR="43875" marT="0" marB="0"/>
                </a:tc>
              </a:tr>
              <a:tr h="537963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19.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Times New Roman"/>
                        </a:rPr>
                        <a:t>Уведомление регистратора о подаче документов на госрегистрацию</a:t>
                      </a:r>
                      <a:endParaRPr/>
                    </a:p>
                    <a:p>
                      <a:pPr algn="just">
                        <a:spcBef>
                          <a:spcPts val="900"/>
                        </a:spcBef>
                        <a:spcAft>
                          <a:spcPts val="900"/>
                        </a:spcAft>
                        <a:defRPr/>
                      </a:pPr>
                      <a:endParaRPr lang="ru-RU" sz="900">
                        <a:latin typeface="Calibri"/>
                        <a:ea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defRPr/>
                      </a:pPr>
                      <a:r>
                        <a:rPr lang="ru-RU" sz="900" b="0" i="0" u="none" strike="noStrike">
                          <a:latin typeface="Calibri"/>
                        </a:rPr>
                        <a:t>Уведомить необходимо в день подачи </a:t>
                      </a:r>
                      <a:r>
                        <a:rPr lang="ru-RU" sz="900" b="0" i="0" u="none" strike="noStrike">
                          <a:latin typeface="Calibri"/>
                        </a:rPr>
                        <a:t>документов в регистрирующий </a:t>
                      </a:r>
                      <a:r>
                        <a:rPr lang="ru-RU" sz="900" b="0" i="0" u="none" strike="noStrike">
                          <a:latin typeface="Calibri"/>
                        </a:rPr>
                        <a:t>орган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25820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/>
                        <a:t> 20.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Уведомление регистратора о принятии налоговым органом решения о регистрации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день принятия решения</a:t>
                      </a:r>
                      <a:endParaRPr/>
                    </a:p>
                  </a:txBody>
                  <a:tcPr marL="43875" marR="43875" marT="0" marB="0"/>
                </a:tc>
              </a:tr>
              <a:tr h="154644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Размещение ценных бумаг создаваемых в результате реорганизации обществ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Размещение осуществляется на основании и по правилам, установленным в решении о реорганизации, решении о выпуске</a:t>
                      </a:r>
                      <a:endParaRPr/>
                    </a:p>
                  </a:txBody>
                  <a:tcPr marL="43875" marR="43875" marT="0" marB="0"/>
                </a:tc>
              </a:tr>
              <a:tr h="309287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Проведение операций в реестре акционеров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  <a:tr h="62630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Составление и государственная регистрация отчетов об итогах выпуска ценных бумаг каждого созданного в результате разделения акционерного общества в Банке России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В Банк России предоставляются следующие документы:</a:t>
                      </a:r>
                      <a:endParaRPr/>
                    </a:p>
                    <a:p>
                      <a:pPr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-     заявление на регистрацию отчета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отчет об итогах выпуска ценных бумаг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копия устава созданного общества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документ, подтверждающий уплату гос. пошлины (35 000 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руб</a:t>
                      </a: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r>
                        <a:rPr lang="en-US" sz="900">
                          <a:latin typeface="Calibri"/>
                          <a:ea typeface="Calibri"/>
                          <a:cs typeface="Times New Roman"/>
                        </a:rPr>
                        <a:t>;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171450" indent="-17145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опись документов</a:t>
                      </a:r>
                      <a:endParaRPr/>
                    </a:p>
                  </a:txBody>
                  <a:tcPr marL="43875" marR="43875" marT="0" marB="0"/>
                </a:tc>
              </a:tr>
              <a:tr h="626301">
                <a:tc>
                  <a:txBody>
                    <a:bodyPr/>
                    <a:p>
                      <a:pPr marL="0" lvl="0" indent="0" algn="l">
                        <a:lnSpc>
                          <a:spcPct val="114999"/>
                        </a:lnSpc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 24.</a:t>
                      </a: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algn="just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>
                          <a:latin typeface="Calibri"/>
                          <a:ea typeface="Calibri"/>
                          <a:cs typeface="Times New Roman"/>
                        </a:rPr>
                        <a:t>Передача документов реорганизованного АО правопреемникам</a:t>
                      </a:r>
                      <a:endParaRPr/>
                    </a:p>
                  </a:txBody>
                  <a:tcPr marL="43875" marR="43875" marT="0" marB="0"/>
                </a:tc>
                <a:tc>
                  <a:txBody>
                    <a:bodyPr/>
                    <a:p>
                      <a:pPr marL="0" indent="0" algn="just">
                        <a:lnSpc>
                          <a:spcPct val="114999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  <a:defRPr/>
                      </a:pPr>
                      <a:endParaRPr lang="ru-RU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75" marR="43875" marT="0" marB="0"/>
                </a:tc>
              </a:tr>
            </a:tbl>
          </a:graphicData>
        </a:graphic>
      </p:graphicFrame>
      <p:sp>
        <p:nvSpPr>
          <p:cNvPr id="17" name="TextBox 16" hidden="0"/>
          <p:cNvSpPr txBox="1"/>
          <p:nvPr isPhoto="0" userDrawn="0"/>
        </p:nvSpPr>
        <p:spPr bwMode="auto">
          <a:xfrm>
            <a:off x="4782786" y="9369632"/>
            <a:ext cx="1772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8-800-302-02-21</a:t>
            </a:r>
            <a:endParaRPr lang="ru-RU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8" name="Скругленный прямоугольник 17" hidden="0">
            <a:hlinkClick r:id="rId2"/>
          </p:cNvPr>
          <p:cNvSpPr/>
          <p:nvPr isPhoto="0" userDrawn="0"/>
        </p:nvSpPr>
        <p:spPr bwMode="auto">
          <a:xfrm>
            <a:off x="216652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92D05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3" tooltip="https://fedresurs.online/liquidation/?utm_source=instrukciya&amp;utm_medium=perehod&amp;utm_campaign=opublikovat"/>
              </a:rPr>
              <a:t>ОПУБЛИКОВАТЬ СООБЩЕНИЕ</a:t>
            </a:r>
            <a:endParaRPr lang="ru-RU" b="1"/>
          </a:p>
        </p:txBody>
      </p:sp>
      <p:sp>
        <p:nvSpPr>
          <p:cNvPr id="19" name="Скругленный прямоугольник 18" hidden="0">
            <a:hlinkClick r:id="rId2"/>
          </p:cNvPr>
          <p:cNvSpPr/>
          <p:nvPr isPhoto="0" userDrawn="0"/>
        </p:nvSpPr>
        <p:spPr bwMode="auto">
          <a:xfrm>
            <a:off x="3636746" y="8582564"/>
            <a:ext cx="2764054" cy="695924"/>
          </a:xfrm>
          <a:prstGeom prst="roundRect">
            <a:avLst>
              <a:gd name="adj" fmla="val 16667"/>
            </a:avLst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u="sng">
                <a:hlinkClick r:id="rId4" tooltip="https://fedresurs.online/liquidation/?utm_source=instrukciya&amp;utm_medium=perehod&amp;utm_campaign=raschet"/>
              </a:rPr>
              <a:t>РАССЧИТАТЬ СТОИМОСТЬ</a:t>
            </a:r>
            <a:endParaRPr lang="ru-RU" b="1"/>
          </a:p>
        </p:txBody>
      </p:sp>
      <p:sp>
        <p:nvSpPr>
          <p:cNvPr id="8" name="TextBox 7" hidden="0"/>
          <p:cNvSpPr txBox="1"/>
          <p:nvPr isPhoto="0" userDrawn="0"/>
        </p:nvSpPr>
        <p:spPr bwMode="auto">
          <a:xfrm>
            <a:off x="181098" y="9369632"/>
            <a:ext cx="3241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u="sng">
                <a:solidFill>
                  <a:schemeClr val="bg1"/>
                </a:solidFill>
                <a:hlinkClick r:id="rId5" tooltip="https://fedresurs.online/liquidation/?utm_source=instrukciya&amp;utm_medium=perehod&amp;utm_campaign=kolontitul"/>
              </a:rPr>
              <a:t>fedresurs.online</a:t>
            </a:r>
            <a:endParaRPr lang="ru-RU">
              <a:solidFill>
                <a:schemeClr val="bg1"/>
              </a:solidFill>
            </a:endParaRPr>
          </a:p>
        </p:txBody>
      </p:sp>
      <p:sp>
        <p:nvSpPr>
          <p:cNvPr id="3" name="TextBox 2" hidden="0"/>
          <p:cNvSpPr txBox="1"/>
          <p:nvPr isPhoto="0" userDrawn="0"/>
        </p:nvSpPr>
        <p:spPr bwMode="auto">
          <a:xfrm>
            <a:off x="352811" y="7936233"/>
            <a:ext cx="589691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/>
              <a:t>Сервис удаленной публикации сообщений в </a:t>
            </a:r>
            <a:r>
              <a:rPr lang="ru-RU"/>
              <a:t>Федресурсе</a:t>
            </a:r>
            <a:r>
              <a:rPr lang="ru-RU"/>
              <a:t> и журнале «Вестник государственной регистрации»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R7-Office/7.1.1.35</Application>
  <DocSecurity>0</DocSecurity>
  <PresentationFormat>Лист A4 (210x297 мм)</PresentationFormat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Евгений Цыхманов</dc:creator>
  <cp:keywords/>
  <dc:description/>
  <dc:identifier/>
  <dc:language/>
  <cp:lastModifiedBy>Иван Спиридонов</cp:lastModifiedBy>
  <cp:revision>111</cp:revision>
  <dcterms:created xsi:type="dcterms:W3CDTF">2019-03-27T09:27:01Z</dcterms:created>
  <dcterms:modified xsi:type="dcterms:W3CDTF">2023-03-02T08:07:56Z</dcterms:modified>
  <cp:category/>
  <cp:contentStatus/>
  <cp:version/>
</cp:coreProperties>
</file>